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39"/>
  </p:notesMasterIdLst>
  <p:sldIdLst>
    <p:sldId id="256" r:id="rId3"/>
    <p:sldId id="306" r:id="rId4"/>
    <p:sldId id="315" r:id="rId5"/>
    <p:sldId id="317" r:id="rId6"/>
    <p:sldId id="325" r:id="rId7"/>
    <p:sldId id="316" r:id="rId8"/>
    <p:sldId id="314" r:id="rId9"/>
    <p:sldId id="318" r:id="rId10"/>
    <p:sldId id="319" r:id="rId11"/>
    <p:sldId id="320" r:id="rId12"/>
    <p:sldId id="327" r:id="rId13"/>
    <p:sldId id="321" r:id="rId14"/>
    <p:sldId id="328" r:id="rId15"/>
    <p:sldId id="329" r:id="rId16"/>
    <p:sldId id="340" r:id="rId17"/>
    <p:sldId id="330" r:id="rId18"/>
    <p:sldId id="322" r:id="rId19"/>
    <p:sldId id="341" r:id="rId20"/>
    <p:sldId id="307" r:id="rId21"/>
    <p:sldId id="308" r:id="rId22"/>
    <p:sldId id="309" r:id="rId23"/>
    <p:sldId id="311" r:id="rId24"/>
    <p:sldId id="324" r:id="rId25"/>
    <p:sldId id="312" r:id="rId26"/>
    <p:sldId id="342" r:id="rId27"/>
    <p:sldId id="333" r:id="rId28"/>
    <p:sldId id="334" r:id="rId29"/>
    <p:sldId id="335" r:id="rId30"/>
    <p:sldId id="336" r:id="rId31"/>
    <p:sldId id="337" r:id="rId32"/>
    <p:sldId id="338" r:id="rId33"/>
    <p:sldId id="305" r:id="rId34"/>
    <p:sldId id="267" r:id="rId35"/>
    <p:sldId id="285" r:id="rId36"/>
    <p:sldId id="274" r:id="rId37"/>
    <p:sldId id="275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817" autoAdjust="0"/>
    <p:restoredTop sz="94660"/>
  </p:normalViewPr>
  <p:slideViewPr>
    <p:cSldViewPr snapToGrid="0">
      <p:cViewPr>
        <p:scale>
          <a:sx n="86" d="100"/>
          <a:sy n="86" d="100"/>
        </p:scale>
        <p:origin x="566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614BB9-9BBB-426A-AF7A-9E22B6EF978B}" type="datetimeFigureOut">
              <a:rPr lang="en-CA" smtClean="0"/>
              <a:t>2019-07-22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F8873B-AD87-4111-902C-BB35EFBCCF1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437936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125701-AA9C-4F51-842C-722F5975CF7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154921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125701-AA9C-4F51-842C-722F5975CF7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29873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125701-AA9C-4F51-842C-722F5975CF7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850448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125701-AA9C-4F51-842C-722F5975CF7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018194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125701-AA9C-4F51-842C-722F5975CF7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452522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125701-AA9C-4F51-842C-722F5975CF7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933045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125701-AA9C-4F51-842C-722F5975CF7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546540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125701-AA9C-4F51-842C-722F5975CF7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384238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125701-AA9C-4F51-842C-722F5975CF7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037521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125701-AA9C-4F51-842C-722F5975CF7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531856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125701-AA9C-4F51-842C-722F5975CF7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085910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125701-AA9C-4F51-842C-722F5975CF7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41622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125701-AA9C-4F51-842C-722F5975CF7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3648381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125701-AA9C-4F51-842C-722F5975CF7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9507611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125701-AA9C-4F51-842C-722F5975CF7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7547064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125701-AA9C-4F51-842C-722F5975CF7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6577526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125701-AA9C-4F51-842C-722F5975CF7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829380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125701-AA9C-4F51-842C-722F5975CF7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0951044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125701-AA9C-4F51-842C-722F5975CF7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9062470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125701-AA9C-4F51-842C-722F5975CF7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8614108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125701-AA9C-4F51-842C-722F5975CF7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3024136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125701-AA9C-4F51-842C-722F5975CF7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188418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125701-AA9C-4F51-842C-722F5975CF7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8178552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125701-AA9C-4F51-842C-722F5975CF7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878183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125701-AA9C-4F51-842C-722F5975CF7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010856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125701-AA9C-4F51-842C-722F5975CF7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23675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125701-AA9C-4F51-842C-722F5975CF7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14432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125701-AA9C-4F51-842C-722F5975CF7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93735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125701-AA9C-4F51-842C-722F5975CF7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972489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125701-AA9C-4F51-842C-722F5975CF7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997873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A3E39-34CB-4D98-85C2-9237E313EF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BADA34-2B19-47AD-A6F4-D7D8815F9C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9D344-A080-420B-A2D2-BED9188FB0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3FD2B-B9E6-4EAE-8B05-B594E2D136B7}" type="datetimeFigureOut">
              <a:rPr lang="en-CA" smtClean="0"/>
              <a:t>2019-07-22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30C10F-E254-4A69-8876-0FAE5DFAE9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4177AB-BC2C-4B77-968B-DFECC99DE8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68E4-7BFC-403B-B754-744FC51253B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415261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0BBF5B-C79D-4057-838B-E22B75DBD7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A78BB2-16FF-4BEF-8934-71D5BA70B8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C4CF71-745D-4D51-8F5E-418C7ACBFD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3FD2B-B9E6-4EAE-8B05-B594E2D136B7}" type="datetimeFigureOut">
              <a:rPr lang="en-CA" smtClean="0"/>
              <a:t>2019-07-22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AEFF2C-DFF8-436B-B185-9E1E5AB3B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EBED05-8025-4A34-8094-02BB6F0196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68E4-7BFC-403B-B754-744FC51253B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039153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8B159F4-9E89-4536-AC82-EC52622457F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1037CA-4F23-497B-95A8-45D50DD317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339B1-F342-49B0-83B3-7AF61E2095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3FD2B-B9E6-4EAE-8B05-B594E2D136B7}" type="datetimeFigureOut">
              <a:rPr lang="en-CA" smtClean="0"/>
              <a:t>2019-07-22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E7DB23-CBEF-40C1-8ED0-E2E57234DA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F503F7-3064-457D-B302-071BC4F67C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68E4-7BFC-403B-B754-744FC51253B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803360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3BBFF-77C1-4BF1-A3B2-2505841100BA}" type="datetimeFigureOut">
              <a:rPr lang="en-US" smtClean="0"/>
              <a:t>7/22/2019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54425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D2BB1-BB31-4EB8-A961-18800A74EAA8}" type="datetimeFigureOut">
              <a:rPr lang="en-US" smtClean="0"/>
              <a:t>7/22/2019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020731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0B886-74BB-4D5E-9EA9-584482FE40E6}" type="datetimeFigureOut">
              <a:rPr lang="en-US" smtClean="0"/>
              <a:t>7/22/2019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47768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A4CCD1-3502-4C30-947C-75FC88992007}" type="datetimeFigureOut">
              <a:rPr lang="en-US" smtClean="0"/>
              <a:t>7/22/2019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55028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0B797A-E8AF-4231-9C64-308C5BB9ED3E}" type="datetimeFigureOut">
              <a:rPr lang="en-US" smtClean="0"/>
              <a:t>7/22/2019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161460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B24146-07E2-48CA-8629-5887ED47FCDB}" type="datetimeFigureOut">
              <a:rPr lang="en-US" smtClean="0"/>
              <a:t>7/22/2019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88424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7E718-B4F0-433E-A285-0013249184C0}" type="datetimeFigureOut">
              <a:rPr lang="en-US" smtClean="0"/>
              <a:t>7/22/2019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095491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8E44C4-3D72-4D6E-86A4-F5491DC49E6D}" type="datetimeFigureOut">
              <a:rPr lang="en-US" smtClean="0"/>
              <a:t>7/22/2019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22429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F121D-0250-4CBF-AB4D-5449D2F30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1DB759-DDE6-4624-8B82-A7F25C7822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A24389-52D2-48E8-B122-E714D8DEB8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3FD2B-B9E6-4EAE-8B05-B594E2D136B7}" type="datetimeFigureOut">
              <a:rPr lang="en-CA" smtClean="0"/>
              <a:t>2019-07-22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726BDF-312F-4F88-B44B-4885415F8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4E7C0E-9570-4057-8C23-FF15FDC3C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68E4-7BFC-403B-B754-744FC51253B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2956889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8EA14-E6AC-4B59-973C-7A06B0EDE3E3}" type="datetimeFigureOut">
              <a:rPr lang="en-US" smtClean="0"/>
              <a:t>7/22/2019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139536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93879-1153-42D3-8EC7-7A3CC94658D3}" type="datetimeFigureOut">
              <a:rPr lang="en-US" smtClean="0"/>
              <a:t>7/22/2019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997636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E1496-D8B1-4FDC-98A5-AD2561A2EE12}" type="datetimeFigureOut">
              <a:rPr lang="en-US" smtClean="0"/>
              <a:t>7/22/2019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777748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D3855-5B08-4570-810C-DE4498675D2C}" type="datetimeFigureOut">
              <a:rPr lang="en-US" smtClean="0"/>
              <a:t>7/22/2019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2758393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C1B1A-3400-4A09-B018-5620D6ADA4AF}" type="datetimeFigureOut">
              <a:rPr lang="en-US" smtClean="0"/>
              <a:t>7/22/2019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051779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EE65E-8B04-4250-B4A9-5C65F355F1A2}" type="datetimeFigureOut">
              <a:rPr lang="en-US" smtClean="0"/>
              <a:t>7/22/2019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258663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5881F-8E44-4F15-AB98-80B7869E49CA}" type="datetimeFigureOut">
              <a:rPr lang="en-US" smtClean="0"/>
              <a:t>7/22/2019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675231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D2069-43FA-49C5-9F0E-58E1EB237AEF}" type="datetimeFigureOut">
              <a:rPr lang="en-US" smtClean="0"/>
              <a:t>7/22/2019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458770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C05854CA-19F4-4771-B6A2-DA5C0742B220}" type="datetimeFigureOut">
              <a:rPr lang="en-US" smtClean="0"/>
              <a:t>7/22/2019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83648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55A09-6F5F-4589-BEC2-883D04A3BE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7F6C89-12CC-4FF4-92F4-D6047D19B8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1631D1-F3AC-4D0A-92E8-B4DDE32879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3FD2B-B9E6-4EAE-8B05-B594E2D136B7}" type="datetimeFigureOut">
              <a:rPr lang="en-CA" smtClean="0"/>
              <a:t>2019-07-22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F4DAB0-D0F2-47E9-A6CA-DD3606BA4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B5EEB0-F105-4A62-8B78-2A7D9B215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68E4-7BFC-403B-B754-744FC51253B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498958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BA2EC-48C6-4038-9138-33FDA3B77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9FCB6D-9D71-4CFD-A6A8-2E52C3107B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A48893-A862-41F2-A9E5-14A6E9D178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FA9229-36B7-4873-BE7D-95656B5669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3FD2B-B9E6-4EAE-8B05-B594E2D136B7}" type="datetimeFigureOut">
              <a:rPr lang="en-CA" smtClean="0"/>
              <a:t>2019-07-22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D75792-F06B-46CA-AF88-7DC2FA2F5C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96484E-35C4-46CD-B8BF-3F1116CB58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68E4-7BFC-403B-B754-744FC51253B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157116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05AF66-819B-4278-95DA-61F1F52CC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7267AC-0132-4C1B-8D45-E8077A8765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00C9DD-F75F-4FA1-9D72-CE48A176A7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E5B0A3-0B06-4689-9DB2-8F5E6221338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9E72AC5-72B0-4424-A0A9-AF74D20ED9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C1949A5-28D4-4606-8FB4-0E99247F41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3FD2B-B9E6-4EAE-8B05-B594E2D136B7}" type="datetimeFigureOut">
              <a:rPr lang="en-CA" smtClean="0"/>
              <a:t>2019-07-22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8BF5E8C-B4E6-405A-A7B3-0BF394FC6A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B774BA2-9DB4-418F-B689-AB5B9882C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68E4-7BFC-403B-B754-744FC51253B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931360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87347B-AEE9-49CF-92D8-784AA7E243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7BB67A-B1E7-406B-843D-D255F75969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3FD2B-B9E6-4EAE-8B05-B594E2D136B7}" type="datetimeFigureOut">
              <a:rPr lang="en-CA" smtClean="0"/>
              <a:t>2019-07-22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AB5DFA-DA9E-4FE6-AE75-AAE528333B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74DB69-07E9-48B9-8AE7-32781BA234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68E4-7BFC-403B-B754-744FC51253B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588068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CAC4F11-5809-4C62-A83A-EA3082C9BD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3FD2B-B9E6-4EAE-8B05-B594E2D136B7}" type="datetimeFigureOut">
              <a:rPr lang="en-CA" smtClean="0"/>
              <a:t>2019-07-22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10C1DAC-8B8A-40E6-84BD-703E44577F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74177E-71F0-4741-A919-8F550B14D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68E4-7BFC-403B-B754-744FC51253B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454836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9F447E-F860-44A4-8EED-36F11E53C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82EE93-28D5-497E-9F8D-17E203FF6B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D5BABD-5131-49BB-9581-69EE819CCD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79E2E9-6564-4449-9C1C-37B124830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3FD2B-B9E6-4EAE-8B05-B594E2D136B7}" type="datetimeFigureOut">
              <a:rPr lang="en-CA" smtClean="0"/>
              <a:t>2019-07-22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1CDDB6-29DC-44BA-9B0D-1289E04ED5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E926E2-DAF0-4E30-B573-2DA627D8A9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68E4-7BFC-403B-B754-744FC51253B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662200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64BF6F-84FB-4ABC-9BA1-105B067855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92C1E01-BFD1-41B3-86BD-5FBC5953CCC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2FF7F2-FDD4-43FC-A173-7F1330F08F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E66403-A028-468C-8EA4-862224FB3C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3FD2B-B9E6-4EAE-8B05-B594E2D136B7}" type="datetimeFigureOut">
              <a:rPr lang="en-CA" smtClean="0"/>
              <a:t>2019-07-22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BD51BA-C10A-4D98-A85A-400910C6F4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418B43-A986-4559-A267-627F70B8D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68E4-7BFC-403B-B754-744FC51253B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447972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2E2DBF9-F1C9-4C6F-8C5F-1964ED3D3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12E2AC-90C3-44E2-A306-356A644B9D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84742C-C469-4166-A37C-6B2BF3C345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53FD2B-B9E6-4EAE-8B05-B594E2D136B7}" type="datetimeFigureOut">
              <a:rPr lang="en-CA" smtClean="0"/>
              <a:t>2019-07-22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4A6953-1313-41DB-959B-CF7F38BE40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E059F2-6FAB-4EEE-BF00-B045566F86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A868E4-7BFC-403B-B754-744FC51253B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223820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BB3B3F-C0CE-47CB-BCED-F49A710726FF}" type="datetimeFigureOut">
              <a:rPr lang="en-US" smtClean="0"/>
              <a:t>7/22/2019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04181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W4uX2ZNQTfs" TargetMode="External"/><Relationship Id="rId2" Type="http://schemas.openxmlformats.org/officeDocument/2006/relationships/hyperlink" Target="https://www.automationdirect.com/adc/home/home" TargetMode="Externa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www.automationdirect.com/adc/shopping/catalog/pneumatic_components/manual_air_valves/pneumatic_pushbutton_valves_and_operators/ecp3102" TargetMode="External"/><Relationship Id="rId5" Type="http://schemas.openxmlformats.org/officeDocument/2006/relationships/hyperlink" Target="https://www.asco.com/en-us/product/300/27012" TargetMode="External"/><Relationship Id="rId4" Type="http://schemas.openxmlformats.org/officeDocument/2006/relationships/hyperlink" Target="https://www.automationdirect.com/adc/shopping/catalog/water_(potable)_components/potable_water_solenoid_valves/stainless_steel_solenoid_valves/ns301yf02c3be7" TargetMode="Externa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04E73A-7572-45D7-9BDE-1B178C2690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" y="2649214"/>
            <a:ext cx="8948056" cy="1232320"/>
          </a:xfrm>
        </p:spPr>
        <p:txBody>
          <a:bodyPr/>
          <a:lstStyle/>
          <a:p>
            <a:pPr algn="l"/>
            <a:r>
              <a:rPr lang="en-CA" sz="6000" dirty="0"/>
              <a:t>Wastewater Treatment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E4FF56-2CA5-4042-BD05-6C04FD7CA9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4890" y="4841908"/>
            <a:ext cx="9478341" cy="1232320"/>
          </a:xfrm>
        </p:spPr>
        <p:txBody>
          <a:bodyPr>
            <a:normAutofit/>
          </a:bodyPr>
          <a:lstStyle/>
          <a:p>
            <a:pPr algn="ctr"/>
            <a:r>
              <a:rPr lang="en-CA" sz="2800" dirty="0"/>
              <a:t>Lab Design Project: Automation and Control of Wastewater Treatment Process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8FEBFFF2-D004-411C-9C8E-6F14A1D6412F}"/>
              </a:ext>
            </a:extLst>
          </p:cNvPr>
          <p:cNvSpPr txBox="1">
            <a:spLocks/>
          </p:cNvSpPr>
          <p:nvPr/>
        </p:nvSpPr>
        <p:spPr>
          <a:xfrm>
            <a:off x="9266769" y="2812840"/>
            <a:ext cx="2827177" cy="12323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CA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Daniel </a:t>
            </a:r>
            <a:r>
              <a:rPr kumimoji="0" lang="en-CA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Takyi</a:t>
            </a:r>
            <a:endParaRPr kumimoji="0" lang="en-CA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CA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Naz</a:t>
            </a:r>
            <a:r>
              <a:rPr kumimoji="0" lang="en-CA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 Faiz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CA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Ufuoma</a:t>
            </a:r>
            <a:r>
              <a:rPr kumimoji="0" lang="en-CA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 Aya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840DED32-364B-4E82-B50D-7C935461E771}"/>
              </a:ext>
            </a:extLst>
          </p:cNvPr>
          <p:cNvSpPr txBox="1">
            <a:spLocks/>
          </p:cNvSpPr>
          <p:nvPr/>
        </p:nvSpPr>
        <p:spPr>
          <a:xfrm>
            <a:off x="3030147" y="615480"/>
            <a:ext cx="8948056" cy="16425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CA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ENEL 380: Automation and Control</a:t>
            </a:r>
          </a:p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CA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Project Presentation (Spring/Summer 2019)</a:t>
            </a:r>
          </a:p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CA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Instructor: Dr. Keegan </a:t>
            </a:r>
            <a:r>
              <a:rPr kumimoji="0" lang="en-CA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Downie</a:t>
            </a:r>
            <a:endParaRPr kumimoji="0" lang="en-CA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354279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A5D219-97C0-409C-A110-C2CF30358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Other Considerations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8029DB-7F2F-437A-89FB-A3B9261B41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Geological Factors</a:t>
            </a:r>
          </a:p>
          <a:p>
            <a:r>
              <a:rPr lang="en-US" sz="2800" dirty="0"/>
              <a:t>Climactic Factors</a:t>
            </a:r>
          </a:p>
          <a:p>
            <a:r>
              <a:rPr lang="en-US" sz="2800" dirty="0"/>
              <a:t>Permafrost</a:t>
            </a:r>
          </a:p>
          <a:p>
            <a:r>
              <a:rPr lang="en-US" sz="2800" dirty="0"/>
              <a:t>Corrosion</a:t>
            </a:r>
          </a:p>
          <a:p>
            <a:r>
              <a:rPr lang="en-US" sz="2800" dirty="0"/>
              <a:t>Odour Control</a:t>
            </a:r>
          </a:p>
          <a:p>
            <a:r>
              <a:rPr lang="en-US" sz="2800" dirty="0"/>
              <a:t>Sludge and Scum Disposal</a:t>
            </a:r>
          </a:p>
        </p:txBody>
      </p:sp>
    </p:spTree>
    <p:extLst>
      <p:ext uri="{BB962C8B-B14F-4D97-AF65-F5344CB8AC3E}">
        <p14:creationId xmlns:p14="http://schemas.microsoft.com/office/powerpoint/2010/main" val="18776130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A5D219-97C0-409C-A110-C2CF30358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CP1l-M30DT-A PLC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8029DB-7F2F-437A-89FB-A3B9261B41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7359" y="2276669"/>
            <a:ext cx="6554980" cy="4450701"/>
          </a:xfrm>
        </p:spPr>
        <p:txBody>
          <a:bodyPr>
            <a:normAutofit lnSpcReduction="10000"/>
          </a:bodyPr>
          <a:lstStyle/>
          <a:p>
            <a:r>
              <a:rPr lang="en-US" sz="2800" dirty="0"/>
              <a:t>Omron Electronics CP1 Series </a:t>
            </a:r>
          </a:p>
          <a:p>
            <a:r>
              <a:rPr lang="en-US" sz="2800" dirty="0"/>
              <a:t>Programmable Logic Controller CPU Module</a:t>
            </a:r>
          </a:p>
          <a:p>
            <a:r>
              <a:rPr lang="en-US" sz="2800" dirty="0"/>
              <a:t>Built-in USB port, 30 points: </a:t>
            </a:r>
          </a:p>
          <a:p>
            <a:r>
              <a:rPr lang="en-US" sz="2800" dirty="0"/>
              <a:t>18-DC inputs/12-NPN (transistor sinking) outputs</a:t>
            </a:r>
          </a:p>
          <a:p>
            <a:r>
              <a:rPr lang="en-US" sz="2800" dirty="0"/>
              <a:t>150 I/O max capacity, 120-240/AC</a:t>
            </a:r>
          </a:p>
          <a:p>
            <a:r>
              <a:rPr lang="en-US" sz="2800" dirty="0"/>
              <a:t>Safety: </a:t>
            </a:r>
          </a:p>
          <a:p>
            <a:pPr lvl="1"/>
            <a:r>
              <a:rPr lang="en-US" sz="2400" dirty="0"/>
              <a:t>Take fail-safe measures</a:t>
            </a:r>
          </a:p>
          <a:p>
            <a:pPr lvl="1"/>
            <a:r>
              <a:rPr lang="en-US" sz="2400" dirty="0"/>
              <a:t>Maintain specified range of voltage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75C93B-06C4-473D-9707-93A296AF93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0711" y="2481752"/>
            <a:ext cx="4692985" cy="374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3862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A5D219-97C0-409C-A110-C2CF30358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System Component Selection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8029DB-7F2F-437A-89FB-A3B9261B41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2"/>
            <a:ext cx="7819867" cy="41572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Relays for Motors: 782XDX2M4L-24D</a:t>
            </a:r>
          </a:p>
          <a:p>
            <a:r>
              <a:rPr lang="en-US" sz="2800" dirty="0"/>
              <a:t>Manufacturer: Schneider Electric</a:t>
            </a:r>
          </a:p>
          <a:p>
            <a:r>
              <a:rPr lang="en-US" sz="2800" dirty="0"/>
              <a:t>Contact Form: 4PDT</a:t>
            </a:r>
          </a:p>
          <a:p>
            <a:r>
              <a:rPr lang="en-US" sz="2800" dirty="0"/>
              <a:t>Coil Voltage: 24 VDC</a:t>
            </a:r>
          </a:p>
          <a:p>
            <a:r>
              <a:rPr lang="en-US" sz="2800" dirty="0"/>
              <a:t>Contact Current Rating: 10 A</a:t>
            </a:r>
          </a:p>
          <a:p>
            <a:r>
              <a:rPr lang="en-US" sz="2800" dirty="0"/>
              <a:t>1/3 hp = 120 VAC</a:t>
            </a:r>
          </a:p>
          <a:p>
            <a:r>
              <a:rPr lang="en-US" sz="2800" dirty="0"/>
              <a:t>Safety:</a:t>
            </a:r>
          </a:p>
          <a:p>
            <a:pPr lvl="1"/>
            <a:r>
              <a:rPr lang="en-US" sz="2400" dirty="0"/>
              <a:t>Stay within voltage range and contact ratings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B1AD39-4E31-4D92-B1C9-16128868B0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236" r="10825"/>
          <a:stretch/>
        </p:blipFill>
        <p:spPr>
          <a:xfrm>
            <a:off x="8988971" y="2763177"/>
            <a:ext cx="2610422" cy="3308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0982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A5D219-97C0-409C-A110-C2CF30358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System Component Selection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8029DB-7F2F-437A-89FB-A3B9261B41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110" y="2336873"/>
            <a:ext cx="7902204" cy="3599316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800" dirty="0"/>
              <a:t>Motor: </a:t>
            </a:r>
            <a:r>
              <a:rPr lang="en-US" b="1" dirty="0"/>
              <a:t>C158A</a:t>
            </a:r>
          </a:p>
          <a:p>
            <a:r>
              <a:rPr lang="en-US" sz="2800" dirty="0"/>
              <a:t>Brand: Marathon</a:t>
            </a:r>
          </a:p>
          <a:p>
            <a:r>
              <a:rPr lang="en-US" sz="2800" dirty="0"/>
              <a:t>Voltage Type: AC</a:t>
            </a:r>
          </a:p>
          <a:p>
            <a:r>
              <a:rPr lang="en-US" sz="2800" dirty="0"/>
              <a:t>Horsepower Rating: 1/3 hp</a:t>
            </a:r>
          </a:p>
          <a:p>
            <a:r>
              <a:rPr lang="en-US" sz="2800" dirty="0"/>
              <a:t>Voltage Rating: </a:t>
            </a:r>
            <a:r>
              <a:rPr lang="en-US" dirty="0"/>
              <a:t>115/230 VAC, suitable for 208 VAC at 60 Hz</a:t>
            </a:r>
          </a:p>
          <a:p>
            <a:r>
              <a:rPr lang="en-US" sz="2800" dirty="0"/>
              <a:t>Rotation: Electrically Reversible</a:t>
            </a:r>
          </a:p>
          <a:p>
            <a:r>
              <a:rPr lang="en-US" sz="2800" dirty="0"/>
              <a:t>Safety:</a:t>
            </a:r>
          </a:p>
          <a:p>
            <a:pPr lvl="1"/>
            <a:r>
              <a:rPr lang="en-US" sz="2400" dirty="0"/>
              <a:t>Stay within the power rating of the motor.</a:t>
            </a:r>
          </a:p>
          <a:p>
            <a:endParaRPr lang="en-US" sz="2800" dirty="0"/>
          </a:p>
          <a:p>
            <a:pPr marL="0" indent="0">
              <a:buNone/>
            </a:pPr>
            <a:endParaRPr lang="en-US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C3163B-AB9B-45B3-BB26-8B4187F1DC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2473" y="2626386"/>
            <a:ext cx="3103417" cy="3020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5674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A5D219-97C0-409C-A110-C2CF30358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System Component Selection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8029DB-7F2F-437A-89FB-A3B9261B41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2-way Solenoid for Valves: NS301YF02C3BE7</a:t>
            </a:r>
          </a:p>
          <a:p>
            <a:r>
              <a:rPr lang="en-CA" dirty="0"/>
              <a:t>GC Valves water solenoid valve</a:t>
            </a:r>
          </a:p>
          <a:p>
            <a:r>
              <a:rPr lang="en-CA" dirty="0"/>
              <a:t>2-port (2-way), 2-position, N.C.</a:t>
            </a:r>
          </a:p>
          <a:p>
            <a:r>
              <a:rPr lang="en-CA" dirty="0"/>
              <a:t>Direct acting</a:t>
            </a:r>
          </a:p>
          <a:p>
            <a:r>
              <a:rPr lang="en-CA" dirty="0"/>
              <a:t>303 stainless steel body</a:t>
            </a:r>
          </a:p>
          <a:p>
            <a:r>
              <a:rPr lang="en-CA" dirty="0"/>
              <a:t>120/110 VAC, 10W, NSF/ANSI 61.</a:t>
            </a:r>
            <a:endParaRPr lang="en-US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8308F1-CA20-40C6-9195-92817C16BF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1063" y="2764931"/>
            <a:ext cx="3030616" cy="3030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443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A5D219-97C0-409C-A110-C2CF30358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System Component Selection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8029DB-7F2F-437A-89FB-A3B9261B41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3-way Solenoids for Valves: </a:t>
            </a:r>
            <a:r>
              <a:rPr lang="en-CA" sz="2800" dirty="0"/>
              <a:t>8300D009U 120/60</a:t>
            </a:r>
          </a:p>
          <a:p>
            <a:r>
              <a:rPr lang="en-CA" dirty="0"/>
              <a:t>ASCO Series 300 3-way solenoid valve</a:t>
            </a:r>
          </a:p>
          <a:p>
            <a:r>
              <a:rPr lang="en-CA" dirty="0"/>
              <a:t>3 way - 3/2 Universal</a:t>
            </a:r>
          </a:p>
          <a:p>
            <a:r>
              <a:rPr lang="en-CA" dirty="0"/>
              <a:t>Direct acting</a:t>
            </a:r>
          </a:p>
          <a:p>
            <a:r>
              <a:rPr lang="en-CA" dirty="0"/>
              <a:t>Brass body</a:t>
            </a:r>
          </a:p>
          <a:p>
            <a:r>
              <a:rPr lang="en-CA" dirty="0"/>
              <a:t>120 VAC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A9771E-1C75-41A3-9A88-DB15C82B6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6837" y="3148012"/>
            <a:ext cx="2224088" cy="251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2536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A5D219-97C0-409C-A110-C2CF30358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System Component Selection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8029DB-7F2F-437A-89FB-A3B9261B41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Switches: </a:t>
            </a:r>
            <a:r>
              <a:rPr lang="en-CA" dirty="0"/>
              <a:t>ECP3102</a:t>
            </a:r>
          </a:p>
          <a:p>
            <a:r>
              <a:rPr lang="en-US" dirty="0"/>
              <a:t>NITRA 22mm pneumatic pushbutton</a:t>
            </a:r>
          </a:p>
          <a:p>
            <a:r>
              <a:rPr lang="en-US" dirty="0"/>
              <a:t>IP65</a:t>
            </a:r>
          </a:p>
          <a:p>
            <a:r>
              <a:rPr lang="en-US" dirty="0"/>
              <a:t>Plastic base, plastic bezel, black, operator only, </a:t>
            </a:r>
          </a:p>
          <a:p>
            <a:r>
              <a:rPr lang="en-US" dirty="0"/>
              <a:t>Operator: green, flush, 30mm, round, plastic.</a:t>
            </a:r>
            <a:endParaRPr lang="en-C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633FE2-0AC2-4753-9A96-C62BA5771E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9034" y="3007818"/>
            <a:ext cx="2678607" cy="2678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8619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A5D219-97C0-409C-A110-C2CF30358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System Component Selection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8029DB-7F2F-437A-89FB-A3B9261B41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7095" y="2336872"/>
            <a:ext cx="8967537" cy="3599316"/>
          </a:xfrm>
        </p:spPr>
        <p:txBody>
          <a:bodyPr>
            <a:normAutofit/>
          </a:bodyPr>
          <a:lstStyle/>
          <a:p>
            <a:r>
              <a:rPr lang="en-US" sz="2800" dirty="0"/>
              <a:t>Brand: IDEM  ES-P-230001</a:t>
            </a:r>
          </a:p>
          <a:p>
            <a:r>
              <a:rPr lang="en-US" sz="2800" dirty="0"/>
              <a:t>Item: Emergency stop control station</a:t>
            </a:r>
          </a:p>
          <a:p>
            <a:r>
              <a:rPr lang="en-US" sz="2800" dirty="0"/>
              <a:t>Housing Material: Plastic</a:t>
            </a:r>
          </a:p>
          <a:p>
            <a:r>
              <a:rPr lang="en-US" sz="2800" dirty="0"/>
              <a:t>Operator type: 40mm mushroom</a:t>
            </a:r>
          </a:p>
          <a:p>
            <a:r>
              <a:rPr lang="en-US" sz="2800" dirty="0"/>
              <a:t>Operator Color and Action: Red, twist-to-release</a:t>
            </a:r>
          </a:p>
          <a:p>
            <a:r>
              <a:rPr lang="en-US" sz="2800" dirty="0"/>
              <a:t>Contact Type: </a:t>
            </a:r>
            <a:r>
              <a:rPr lang="pl-PL" sz="2800" dirty="0"/>
              <a:t>(1) N.O./(2) N.C</a:t>
            </a:r>
            <a:endParaRPr lang="en-US" sz="2800" dirty="0"/>
          </a:p>
          <a:p>
            <a:pPr marL="0" indent="0">
              <a:buNone/>
            </a:pPr>
            <a:endParaRPr lang="en-US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4A7619-CC0E-4E4C-B101-CFB0E587C9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3880" y="2853161"/>
            <a:ext cx="2720604" cy="2566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228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A5D219-97C0-409C-A110-C2CF30358F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</p:spPr>
        <p:txBody>
          <a:bodyPr/>
          <a:lstStyle/>
          <a:p>
            <a:r>
              <a:rPr lang="en-CA"/>
              <a:t>System Component Selection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8029DB-7F2F-437A-89FB-A3B9261B41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2" y="2336873"/>
            <a:ext cx="8831323" cy="35993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/>
              <a:t>Level Switches: Dwyer L6EPB-B-S-3-A</a:t>
            </a:r>
          </a:p>
          <a:p>
            <a:r>
              <a:rPr lang="en-CA"/>
              <a:t>Service: </a:t>
            </a:r>
            <a:r>
              <a:rPr lang="en-US"/>
              <a:t>Liquids compatible with wetted materials</a:t>
            </a:r>
          </a:p>
          <a:p>
            <a:r>
              <a:rPr lang="en-CA"/>
              <a:t>Switch Type: SPDT snap switch</a:t>
            </a:r>
          </a:p>
          <a:p>
            <a:r>
              <a:rPr lang="en-CA"/>
              <a:t>Electrical Rating: 5 A at 125/250 VAC (V~)</a:t>
            </a:r>
          </a:p>
          <a:p>
            <a:r>
              <a:rPr lang="en-US"/>
              <a:t>Weatherproof and explosion-proof body for demanding outdoor applications</a:t>
            </a:r>
          </a:p>
          <a:p>
            <a:r>
              <a:rPr lang="en-US"/>
              <a:t>Simple and dependable operation with no mechanical linkage</a:t>
            </a:r>
            <a:endParaRPr lang="en-C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CE19FE7-F02F-4570-92D1-5A864B0B0A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1645" y="2509823"/>
            <a:ext cx="1859826" cy="3444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1704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A5D219-97C0-409C-A110-C2CF30358F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</p:spPr>
        <p:txBody>
          <a:bodyPr/>
          <a:lstStyle/>
          <a:p>
            <a:r>
              <a:rPr lang="en-CA" dirty="0" err="1"/>
              <a:t>P&amp;ID</a:t>
            </a:r>
            <a:r>
              <a:rPr lang="en-CA" dirty="0"/>
              <a:t> Model</a:t>
            </a:r>
          </a:p>
        </p:txBody>
      </p:sp>
      <p:pic>
        <p:nvPicPr>
          <p:cNvPr id="4" name="Picture 3" descr="A screenshot of a cell phone screen with text&#10;&#10;Description automatically generated">
            <a:extLst>
              <a:ext uri="{FF2B5EF4-FFF2-40B4-BE49-F238E27FC236}">
                <a16:creationId xmlns:a16="http://schemas.microsoft.com/office/drawing/2014/main" id="{833E0D3F-64BA-4769-ACC2-D78837FFD4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804" y="2006353"/>
            <a:ext cx="10706470" cy="4851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3947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A5D219-97C0-409C-A110-C2CF30358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8029DB-7F2F-437A-89FB-A3B9261B41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10367124" cy="4203886"/>
          </a:xfrm>
        </p:spPr>
        <p:txBody>
          <a:bodyPr>
            <a:normAutofit/>
          </a:bodyPr>
          <a:lstStyle/>
          <a:p>
            <a:r>
              <a:rPr lang="en-US" sz="2800" dirty="0"/>
              <a:t>Wastewater (sewage water) is water that has been utilized for domestic, commercial or industrial processes.</a:t>
            </a:r>
          </a:p>
          <a:p>
            <a:endParaRPr lang="en-US" sz="2800" dirty="0"/>
          </a:p>
          <a:p>
            <a:r>
              <a:rPr lang="en-US" sz="2800" dirty="0"/>
              <a:t>Can be treated for re-use by a wastewater treatment plant.</a:t>
            </a:r>
          </a:p>
          <a:p>
            <a:endParaRPr lang="en-US" sz="2800" dirty="0"/>
          </a:p>
          <a:p>
            <a:r>
              <a:rPr lang="en-US" sz="2800" dirty="0"/>
              <a:t>Large scale wastewater treatment processes require automation and control.</a:t>
            </a:r>
          </a:p>
        </p:txBody>
      </p:sp>
    </p:spTree>
    <p:extLst>
      <p:ext uri="{BB962C8B-B14F-4D97-AF65-F5344CB8AC3E}">
        <p14:creationId xmlns:p14="http://schemas.microsoft.com/office/powerpoint/2010/main" val="3521281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A5D219-97C0-409C-A110-C2CF30358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PLC Wiring Model (Input)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F49D71D-D234-4F1E-9DF6-CD15B49001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8900" y="1988597"/>
            <a:ext cx="8380521" cy="4869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3163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A5D219-97C0-409C-A110-C2CF30358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PLC Wiring Model (Output)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1465785-EA38-4361-8D6E-820E100DE2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6858" y="1968542"/>
            <a:ext cx="8833282" cy="4889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5159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A5D219-97C0-409C-A110-C2CF30358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Sewage Treatment PLC Symbols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E1E0E12-AAE4-4805-A04B-5AA0FCB50C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24614" y="1978090"/>
            <a:ext cx="8513685" cy="4879910"/>
          </a:xfrm>
          <a:prstGeom prst="rect">
            <a:avLst/>
          </a:prstGeom>
          <a:ln w="38100">
            <a:noFill/>
          </a:ln>
        </p:spPr>
      </p:pic>
    </p:spTree>
    <p:extLst>
      <p:ext uri="{BB962C8B-B14F-4D97-AF65-F5344CB8AC3E}">
        <p14:creationId xmlns:p14="http://schemas.microsoft.com/office/powerpoint/2010/main" val="2898522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A5D219-97C0-409C-A110-C2CF30358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Sewage Treatment State Diagram</a:t>
            </a:r>
          </a:p>
        </p:txBody>
      </p:sp>
      <p:pic>
        <p:nvPicPr>
          <p:cNvPr id="4" name="Picture 3" descr="A picture containing athletic game&#10;&#10;Description automatically generated">
            <a:extLst>
              <a:ext uri="{FF2B5EF4-FFF2-40B4-BE49-F238E27FC236}">
                <a16:creationId xmlns:a16="http://schemas.microsoft.com/office/drawing/2014/main" id="{2C42B500-C915-46CA-A04E-31F3B7188C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6958" y="2006354"/>
            <a:ext cx="8637973" cy="4851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9232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A5D219-97C0-409C-A110-C2CF30358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Ladder Logic: Initialization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FF48C60-F3AC-4B8B-A548-A5112B8FEB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35838" y="1987420"/>
            <a:ext cx="8495930" cy="487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2414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A5D219-97C0-409C-A110-C2CF30358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Ladder Logic: Stop</a:t>
            </a:r>
          </a:p>
        </p:txBody>
      </p:sp>
      <p:pic>
        <p:nvPicPr>
          <p:cNvPr id="6" name="Content Placeholder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C5EB2BE8-A6EC-481A-8C98-0831EDAFFB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97475"/>
            <a:ext cx="6136729" cy="4860524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08FFD1E-673C-4AAE-B1EF-1A60534C2B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8757" y="1997476"/>
            <a:ext cx="5828969" cy="4860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1870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A5D219-97C0-409C-A110-C2CF30358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Ladder Logic: Preliminary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2FDAE3B-618C-4A3E-B74A-89F924FA0A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22773" y="1987420"/>
            <a:ext cx="8833281" cy="487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9099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A5D219-97C0-409C-A110-C2CF30358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Ladder Logic: Primary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C44FFBB-3904-49E0-986A-2EB90C4065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60124" y="1968759"/>
            <a:ext cx="8336132" cy="4889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180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A5D219-97C0-409C-A110-C2CF30358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Ladder Logic: Secondary 1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DAA73A4-8535-4291-895E-CA90FBCA86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25118" y="1968759"/>
            <a:ext cx="8939814" cy="4889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0054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A5D219-97C0-409C-A110-C2CF30358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Ladder Logic: Secondary 2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39D35B5-FF5A-4BB7-8D27-4A5F54FAA8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83076" y="1968759"/>
            <a:ext cx="8877669" cy="4889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5503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A5D219-97C0-409C-A110-C2CF30358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Overview of the system</a:t>
            </a:r>
          </a:p>
        </p:txBody>
      </p:sp>
      <p:pic>
        <p:nvPicPr>
          <p:cNvPr id="4" name="Content Placeholder 3" descr="Macintosh HD:Users:SanzharSS:Pictures:iPhoto Library.photolibrary:Masters:2016:06:17:20160617-135006:IMG-20160617-WA000.jpg">
            <a:extLst>
              <a:ext uri="{FF2B5EF4-FFF2-40B4-BE49-F238E27FC236}">
                <a16:creationId xmlns:a16="http://schemas.microsoft.com/office/drawing/2014/main" id="{2BCA3D25-2A92-43FE-BA00-B63DCFEB98C1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22"/>
          <a:stretch/>
        </p:blipFill>
        <p:spPr bwMode="auto">
          <a:xfrm>
            <a:off x="259702" y="2006082"/>
            <a:ext cx="11672596" cy="4851918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9E7571B-3729-485F-8F26-F684BEC037FC}"/>
              </a:ext>
            </a:extLst>
          </p:cNvPr>
          <p:cNvSpPr/>
          <p:nvPr/>
        </p:nvSpPr>
        <p:spPr>
          <a:xfrm>
            <a:off x="2601156" y="5442012"/>
            <a:ext cx="1327211" cy="102981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C7B4AF-DE65-4DF0-B2BD-C0D62E3324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8152" y="5572958"/>
            <a:ext cx="727970" cy="72796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5A26CD4-5CC3-4ABB-8CA3-EDD00AE457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2581179" y="5572958"/>
            <a:ext cx="727970" cy="727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5291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A5D219-97C0-409C-A110-C2CF30358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Ladder Logic: Tertiary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F711A01-19A6-4725-B3FD-78076E68CE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29955" y="1987420"/>
            <a:ext cx="8532090" cy="487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1045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A5D219-97C0-409C-A110-C2CF30358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Ladder Logic: Outputs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92E6DEB-2CEC-431D-AF83-86AF4D2B6B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 rot="5400000">
            <a:off x="3275495" y="-18589"/>
            <a:ext cx="4883445" cy="8877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0389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1D209E-0F0B-4FE8-83AB-188E5330BF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Conclusions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C4DF1E-A433-4999-8D82-2F29BAEBCF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0" y="2336872"/>
            <a:ext cx="11092579" cy="3998613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sz="2800" dirty="0"/>
          </a:p>
          <a:p>
            <a:r>
              <a:rPr lang="en-US" sz="2800" dirty="0"/>
              <a:t> Different Wastewater treatment plants use different processes to achieve different results.</a:t>
            </a:r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 Each plant requires customized automation and control.</a:t>
            </a:r>
          </a:p>
        </p:txBody>
      </p:sp>
    </p:spTree>
    <p:extLst>
      <p:ext uri="{BB962C8B-B14F-4D97-AF65-F5344CB8AC3E}">
        <p14:creationId xmlns:p14="http://schemas.microsoft.com/office/powerpoint/2010/main" val="245750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8AF9B-A9EF-430F-9177-7C01EFF4F7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Recommendations/Comments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6571EF-1226-4C3C-9DE7-68545ADADB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11038928" cy="3599316"/>
          </a:xfrm>
        </p:spPr>
        <p:txBody>
          <a:bodyPr>
            <a:normAutofit/>
          </a:bodyPr>
          <a:lstStyle/>
          <a:p>
            <a:endParaRPr lang="en-CA" sz="2800" dirty="0"/>
          </a:p>
          <a:p>
            <a:r>
              <a:rPr lang="en-CA" sz="2800" dirty="0"/>
              <a:t>Redundancy: Parallel streams and parallel components</a:t>
            </a:r>
          </a:p>
          <a:p>
            <a:endParaRPr lang="en-CA" sz="2800" dirty="0"/>
          </a:p>
          <a:p>
            <a:endParaRPr lang="en-CA" sz="2800" dirty="0"/>
          </a:p>
          <a:p>
            <a:r>
              <a:rPr lang="en-CA" sz="2800" dirty="0"/>
              <a:t>Consider future expansion/modifications by designing the automation and control system using a modular approach.</a:t>
            </a:r>
          </a:p>
        </p:txBody>
      </p:sp>
    </p:spTree>
    <p:extLst>
      <p:ext uri="{BB962C8B-B14F-4D97-AF65-F5344CB8AC3E}">
        <p14:creationId xmlns:p14="http://schemas.microsoft.com/office/powerpoint/2010/main" val="28810987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8AF9B-A9EF-430F-9177-7C01EFF4F7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6571EF-1226-4C3C-9DE7-68545ADADB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10733350" cy="4259870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 marL="0" indent="0" algn="just">
              <a:buNone/>
            </a:pPr>
            <a:r>
              <a:rPr lang="en-CA" dirty="0">
                <a:solidFill>
                  <a:srgbClr val="00B0F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https://www.automationdirect.com/adc/home/home</a:t>
            </a:r>
            <a:endParaRPr lang="en-CA" dirty="0">
              <a:solidFill>
                <a:srgbClr val="00B0F0"/>
              </a:solidFill>
            </a:endParaRPr>
          </a:p>
          <a:p>
            <a:pPr marL="0" indent="0" algn="just">
              <a:buNone/>
            </a:pPr>
            <a:endParaRPr lang="en-CA" dirty="0">
              <a:solidFill>
                <a:srgbClr val="00B0F0"/>
              </a:solidFill>
            </a:endParaRPr>
          </a:p>
          <a:p>
            <a:pPr marL="0" indent="0" algn="just">
              <a:buNone/>
            </a:pPr>
            <a:r>
              <a:rPr lang="en-CA" dirty="0">
                <a:solidFill>
                  <a:srgbClr val="00B0F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https://www.youtube.com/watch?v=W4uX2ZNQTfs</a:t>
            </a:r>
            <a:endParaRPr lang="en-CA" dirty="0">
              <a:solidFill>
                <a:srgbClr val="00B0F0"/>
              </a:solidFill>
            </a:endParaRPr>
          </a:p>
          <a:p>
            <a:pPr marL="0" indent="0" algn="just">
              <a:buNone/>
            </a:pPr>
            <a:endParaRPr lang="en-CA" dirty="0">
              <a:solidFill>
                <a:srgbClr val="00B0F0"/>
              </a:solidFill>
            </a:endParaRPr>
          </a:p>
          <a:p>
            <a:pPr marL="0" indent="0" algn="just">
              <a:buNone/>
            </a:pPr>
            <a:r>
              <a:rPr lang="en-CA" dirty="0">
                <a:solidFill>
                  <a:srgbClr val="00B0F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https://www.automationdirect.com/adc/shopping/catalog/water_(potable)_components/potable_water_solenoid_valves/stainless_steel_solenoid_valves/ns301yf02c3be7</a:t>
            </a:r>
            <a:endParaRPr lang="en-CA" dirty="0">
              <a:solidFill>
                <a:srgbClr val="00B0F0"/>
              </a:solidFill>
            </a:endParaRPr>
          </a:p>
          <a:p>
            <a:pPr marL="0" indent="0" algn="just">
              <a:buNone/>
            </a:pPr>
            <a:endParaRPr lang="en-CA" dirty="0">
              <a:solidFill>
                <a:srgbClr val="00B0F0"/>
              </a:solidFill>
            </a:endParaRPr>
          </a:p>
          <a:p>
            <a:pPr marL="0" indent="0" algn="just">
              <a:buNone/>
            </a:pPr>
            <a:r>
              <a:rPr lang="en-CA" dirty="0">
                <a:solidFill>
                  <a:srgbClr val="00B0F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https://www.asco.com/en-us/product/300/27012</a:t>
            </a:r>
            <a:endParaRPr lang="en-CA" dirty="0">
              <a:solidFill>
                <a:srgbClr val="00B0F0"/>
              </a:solidFill>
            </a:endParaRPr>
          </a:p>
          <a:p>
            <a:pPr marL="0" indent="0" algn="just">
              <a:buNone/>
            </a:pPr>
            <a:endParaRPr lang="en-CA" dirty="0">
              <a:solidFill>
                <a:srgbClr val="00B0F0"/>
              </a:solidFill>
            </a:endParaRPr>
          </a:p>
          <a:p>
            <a:pPr marL="0" indent="0" algn="just">
              <a:buNone/>
            </a:pPr>
            <a:r>
              <a:rPr lang="en-CA" dirty="0">
                <a:solidFill>
                  <a:srgbClr val="00B0F0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https://www.automationdirect.com/adc/shopping/catalog/pneumatic_components/manual_air_valves/pneumatic_pushbutton_valves_and_operators/ecp3102</a:t>
            </a:r>
            <a:endParaRPr lang="en-CA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16086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111BD-D7B5-43DB-91BD-25C22850383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CA" sz="8800"/>
              <a:t>QUESTIONS?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9664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111BD-D7B5-43DB-91BD-25C22850383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CA" sz="8800"/>
              <a:t>THANK YOU</a:t>
            </a:r>
            <a:endParaRPr lang="en-US" sz="8800"/>
          </a:p>
        </p:txBody>
      </p:sp>
    </p:spTree>
    <p:extLst>
      <p:ext uri="{BB962C8B-B14F-4D97-AF65-F5344CB8AC3E}">
        <p14:creationId xmlns:p14="http://schemas.microsoft.com/office/powerpoint/2010/main" val="18157707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A5D219-97C0-409C-A110-C2CF30358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Purpose of Wastewater Treatment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8029DB-7F2F-437A-89FB-A3B9261B41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Enables the water to be re-used</a:t>
            </a:r>
          </a:p>
          <a:p>
            <a:endParaRPr lang="en-US" sz="2800" dirty="0"/>
          </a:p>
          <a:p>
            <a:r>
              <a:rPr lang="en-US" sz="2800" dirty="0"/>
              <a:t>Reduce ecological footprint</a:t>
            </a:r>
          </a:p>
          <a:p>
            <a:endParaRPr lang="en-US" sz="2800" dirty="0"/>
          </a:p>
          <a:p>
            <a:r>
              <a:rPr lang="en-US" sz="2800" dirty="0"/>
              <a:t>Consistent water supply</a:t>
            </a:r>
          </a:p>
          <a:p>
            <a:endParaRPr lang="en-US" sz="2800" dirty="0"/>
          </a:p>
          <a:p>
            <a:r>
              <a:rPr lang="en-US" sz="2800" dirty="0"/>
              <a:t>Proactive approach to meet future needs</a:t>
            </a:r>
          </a:p>
        </p:txBody>
      </p:sp>
    </p:spTree>
    <p:extLst>
      <p:ext uri="{BB962C8B-B14F-4D97-AF65-F5344CB8AC3E}">
        <p14:creationId xmlns:p14="http://schemas.microsoft.com/office/powerpoint/2010/main" val="21020425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A5D219-97C0-409C-A110-C2CF30358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Purpose of the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8029DB-7F2F-437A-89FB-A3B9261B41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Make the process easy to control</a:t>
            </a:r>
          </a:p>
          <a:p>
            <a:endParaRPr lang="en-US" sz="2800" dirty="0"/>
          </a:p>
          <a:p>
            <a:r>
              <a:rPr lang="en-US" sz="2800" dirty="0"/>
              <a:t>Automate the process to a desired degree</a:t>
            </a:r>
          </a:p>
          <a:p>
            <a:endParaRPr lang="en-US" sz="2800" dirty="0"/>
          </a:p>
          <a:p>
            <a:r>
              <a:rPr lang="en-US" sz="2800" dirty="0"/>
              <a:t>Make the process more efficient</a:t>
            </a:r>
          </a:p>
          <a:p>
            <a:endParaRPr lang="en-US" sz="2800" dirty="0"/>
          </a:p>
          <a:p>
            <a:r>
              <a:rPr lang="en-US" sz="2800" dirty="0"/>
              <a:t>Enables control over water supply</a:t>
            </a:r>
          </a:p>
        </p:txBody>
      </p:sp>
    </p:spTree>
    <p:extLst>
      <p:ext uri="{BB962C8B-B14F-4D97-AF65-F5344CB8AC3E}">
        <p14:creationId xmlns:p14="http://schemas.microsoft.com/office/powerpoint/2010/main" val="22628920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A5D219-97C0-409C-A110-C2CF30358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Overview of System 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8029DB-7F2F-437A-89FB-A3B9261B41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108718"/>
            <a:ext cx="9613861" cy="4534678"/>
          </a:xfrm>
        </p:spPr>
        <p:txBody>
          <a:bodyPr>
            <a:normAutofit lnSpcReduction="10000"/>
          </a:bodyPr>
          <a:lstStyle/>
          <a:p>
            <a:r>
              <a:rPr lang="en-US" sz="2800" dirty="0"/>
              <a:t>Pumps: Motors</a:t>
            </a:r>
          </a:p>
          <a:p>
            <a:endParaRPr lang="en-US" sz="2800" dirty="0"/>
          </a:p>
          <a:p>
            <a:r>
              <a:rPr lang="en-US" sz="2800" dirty="0"/>
              <a:t>Valves: Solenoids</a:t>
            </a:r>
          </a:p>
          <a:p>
            <a:endParaRPr lang="en-US" sz="2800" dirty="0"/>
          </a:p>
          <a:p>
            <a:r>
              <a:rPr lang="en-US" sz="2800" dirty="0"/>
              <a:t>Fan: Motors</a:t>
            </a:r>
          </a:p>
          <a:p>
            <a:endParaRPr lang="en-US" sz="2800" dirty="0"/>
          </a:p>
          <a:p>
            <a:r>
              <a:rPr lang="en-US" sz="2800" dirty="0"/>
              <a:t>Switches</a:t>
            </a:r>
          </a:p>
          <a:p>
            <a:endParaRPr lang="en-US" sz="2800" dirty="0"/>
          </a:p>
          <a:p>
            <a:r>
              <a:rPr lang="en-US" sz="2800" dirty="0"/>
              <a:t>Push Buttons</a:t>
            </a:r>
          </a:p>
          <a:p>
            <a:pPr marL="0" indent="0">
              <a:buNone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76098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A5D219-97C0-409C-A110-C2CF30358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Operability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8029DB-7F2F-437A-89FB-A3B9261B41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9613861" cy="4224348"/>
          </a:xfrm>
        </p:spPr>
        <p:txBody>
          <a:bodyPr>
            <a:normAutofit/>
          </a:bodyPr>
          <a:lstStyle/>
          <a:p>
            <a:r>
              <a:rPr lang="en-US" sz="2800" dirty="0"/>
              <a:t>Energy Requirements</a:t>
            </a:r>
          </a:p>
          <a:p>
            <a:r>
              <a:rPr lang="en-US" sz="2800" dirty="0"/>
              <a:t>Flood Protection</a:t>
            </a:r>
          </a:p>
          <a:p>
            <a:r>
              <a:rPr lang="en-US" sz="2800" dirty="0"/>
              <a:t>Reliability and Redundancy</a:t>
            </a:r>
          </a:p>
          <a:p>
            <a:r>
              <a:rPr lang="en-US" sz="2800" dirty="0"/>
              <a:t>Plant Capacity Rating</a:t>
            </a:r>
          </a:p>
          <a:p>
            <a:r>
              <a:rPr lang="en-US" sz="2800" dirty="0"/>
              <a:t>Health and Safety</a:t>
            </a:r>
          </a:p>
          <a:p>
            <a:r>
              <a:rPr lang="en-US" sz="2800" dirty="0"/>
              <a:t>Odour Control</a:t>
            </a:r>
          </a:p>
          <a:p>
            <a:r>
              <a:rPr lang="en-US" sz="2800" dirty="0"/>
              <a:t>Sludge and Scum Handling and Disposal</a:t>
            </a:r>
          </a:p>
          <a:p>
            <a:r>
              <a:rPr lang="en-US" sz="2800" dirty="0"/>
              <a:t>Plant Operators Safety Training</a:t>
            </a:r>
          </a:p>
        </p:txBody>
      </p:sp>
    </p:spTree>
    <p:extLst>
      <p:ext uri="{BB962C8B-B14F-4D97-AF65-F5344CB8AC3E}">
        <p14:creationId xmlns:p14="http://schemas.microsoft.com/office/powerpoint/2010/main" val="34900146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A5D219-97C0-409C-A110-C2CF30358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Process/System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8029DB-7F2F-437A-89FB-A3B9261B41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221" y="2165685"/>
            <a:ext cx="11261557" cy="4692316"/>
          </a:xfrm>
        </p:spPr>
        <p:txBody>
          <a:bodyPr>
            <a:normAutofit/>
          </a:bodyPr>
          <a:lstStyle/>
          <a:p>
            <a:r>
              <a:rPr lang="en-US" sz="2800" dirty="0"/>
              <a:t>Preliminary Treatment: Screening and grit handling and disposal</a:t>
            </a:r>
          </a:p>
          <a:p>
            <a:endParaRPr lang="en-US" sz="2800" dirty="0"/>
          </a:p>
          <a:p>
            <a:r>
              <a:rPr lang="en-US" sz="2800" dirty="0"/>
              <a:t>Primary Treatment: Sludge and scum removal and disposal</a:t>
            </a:r>
          </a:p>
          <a:p>
            <a:endParaRPr lang="en-US" sz="2800" dirty="0"/>
          </a:p>
          <a:p>
            <a:r>
              <a:rPr lang="en-US" sz="2800" dirty="0"/>
              <a:t>Secondary Treatment: Biological waste handling and disposal</a:t>
            </a:r>
          </a:p>
          <a:p>
            <a:endParaRPr lang="en-US" sz="2800" dirty="0"/>
          </a:p>
          <a:p>
            <a:r>
              <a:rPr lang="en-US" sz="2800" dirty="0"/>
              <a:t>Tertiary Treatment: Chemical handling, storage and disposal</a:t>
            </a:r>
          </a:p>
          <a:p>
            <a:endParaRPr lang="en-US" sz="2800" dirty="0"/>
          </a:p>
          <a:p>
            <a:r>
              <a:rPr lang="en-US" sz="2800" dirty="0"/>
              <a:t>Other: Sampling and monitoring equipment and maintenance</a:t>
            </a:r>
          </a:p>
        </p:txBody>
      </p:sp>
    </p:spTree>
    <p:extLst>
      <p:ext uri="{BB962C8B-B14F-4D97-AF65-F5344CB8AC3E}">
        <p14:creationId xmlns:p14="http://schemas.microsoft.com/office/powerpoint/2010/main" val="143523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A5D219-97C0-409C-A110-C2CF30358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Constraints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8029DB-7F2F-437A-89FB-A3B9261B41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9613861" cy="4144138"/>
          </a:xfrm>
        </p:spPr>
        <p:txBody>
          <a:bodyPr>
            <a:normAutofit/>
          </a:bodyPr>
          <a:lstStyle/>
          <a:p>
            <a:r>
              <a:rPr lang="en-US" sz="2800" dirty="0"/>
              <a:t>Effluent Quality Control</a:t>
            </a:r>
          </a:p>
          <a:p>
            <a:r>
              <a:rPr lang="en-US" sz="2800" dirty="0"/>
              <a:t>Airborne contaminant emissions</a:t>
            </a:r>
          </a:p>
          <a:p>
            <a:r>
              <a:rPr lang="en-US" sz="2800" dirty="0"/>
              <a:t>Odour limits, measurement and control</a:t>
            </a:r>
          </a:p>
          <a:p>
            <a:r>
              <a:rPr lang="en-US" sz="2800" dirty="0"/>
              <a:t>Noise control</a:t>
            </a:r>
          </a:p>
          <a:p>
            <a:r>
              <a:rPr lang="en-US" sz="2800" dirty="0"/>
              <a:t>Energy Conservation</a:t>
            </a:r>
          </a:p>
        </p:txBody>
      </p:sp>
    </p:spTree>
    <p:extLst>
      <p:ext uri="{BB962C8B-B14F-4D97-AF65-F5344CB8AC3E}">
        <p14:creationId xmlns:p14="http://schemas.microsoft.com/office/powerpoint/2010/main" val="5023617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Berlin">
  <a:themeElements>
    <a:clrScheme name="Aspect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758</TotalTime>
  <Words>836</Words>
  <Application>Microsoft Office PowerPoint</Application>
  <PresentationFormat>Widescreen</PresentationFormat>
  <Paragraphs>201</Paragraphs>
  <Slides>36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36</vt:i4>
      </vt:variant>
    </vt:vector>
  </HeadingPairs>
  <TitlesOfParts>
    <vt:vector size="42" baseType="lpstr">
      <vt:lpstr>Arial</vt:lpstr>
      <vt:lpstr>Calibri</vt:lpstr>
      <vt:lpstr>Calibri Light</vt:lpstr>
      <vt:lpstr>Trebuchet MS</vt:lpstr>
      <vt:lpstr>Office Theme</vt:lpstr>
      <vt:lpstr>Berlin</vt:lpstr>
      <vt:lpstr>Wastewater Treatment</vt:lpstr>
      <vt:lpstr>Introduction</vt:lpstr>
      <vt:lpstr>Overview of the system</vt:lpstr>
      <vt:lpstr>Purpose of Wastewater Treatment</vt:lpstr>
      <vt:lpstr>Purpose of the system</vt:lpstr>
      <vt:lpstr>Overview of System Components</vt:lpstr>
      <vt:lpstr>Operability Requirements</vt:lpstr>
      <vt:lpstr>Process/System Requirements</vt:lpstr>
      <vt:lpstr>Constraints</vt:lpstr>
      <vt:lpstr>Other Considerations</vt:lpstr>
      <vt:lpstr>CP1l-M30DT-A PLC</vt:lpstr>
      <vt:lpstr>System Component Selection</vt:lpstr>
      <vt:lpstr>System Component Selection</vt:lpstr>
      <vt:lpstr>System Component Selection</vt:lpstr>
      <vt:lpstr>System Component Selection</vt:lpstr>
      <vt:lpstr>System Component Selection</vt:lpstr>
      <vt:lpstr>System Component Selection</vt:lpstr>
      <vt:lpstr>System Component Selection</vt:lpstr>
      <vt:lpstr>P&amp;ID Model</vt:lpstr>
      <vt:lpstr>PLC Wiring Model (Input)</vt:lpstr>
      <vt:lpstr>PLC Wiring Model (Output)</vt:lpstr>
      <vt:lpstr>Sewage Treatment PLC Symbols</vt:lpstr>
      <vt:lpstr>Sewage Treatment State Diagram</vt:lpstr>
      <vt:lpstr>Ladder Logic: Initialization</vt:lpstr>
      <vt:lpstr>Ladder Logic: Stop</vt:lpstr>
      <vt:lpstr>Ladder Logic: Preliminary</vt:lpstr>
      <vt:lpstr>Ladder Logic: Primary</vt:lpstr>
      <vt:lpstr>Ladder Logic: Secondary 1</vt:lpstr>
      <vt:lpstr>Ladder Logic: Secondary 2</vt:lpstr>
      <vt:lpstr>Ladder Logic: Tertiary</vt:lpstr>
      <vt:lpstr>Ladder Logic: Outputs</vt:lpstr>
      <vt:lpstr>Conclusions</vt:lpstr>
      <vt:lpstr>Recommendations/Comments</vt:lpstr>
      <vt:lpstr>References</vt:lpstr>
      <vt:lpstr>QUESTIONS?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Wastewater Treatment</dc:title>
  <dc:creator>Naz Faiz</dc:creator>
  <cp:lastModifiedBy>Naz Jan</cp:lastModifiedBy>
  <cp:revision>98</cp:revision>
  <dcterms:created xsi:type="dcterms:W3CDTF">2019-07-21T16:51:14Z</dcterms:created>
  <dcterms:modified xsi:type="dcterms:W3CDTF">2019-07-22T18:50:29Z</dcterms:modified>
</cp:coreProperties>
</file>